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85" r:id="rId5"/>
    <p:sldId id="286" r:id="rId6"/>
    <p:sldId id="287" r:id="rId7"/>
    <p:sldId id="288" r:id="rId8"/>
    <p:sldId id="289" r:id="rId9"/>
    <p:sldId id="290" r:id="rId10"/>
    <p:sldId id="291" r:id="rId11"/>
    <p:sldId id="292" r:id="rId12"/>
    <p:sldId id="293" r:id="rId13"/>
    <p:sldId id="294" r:id="rId14"/>
    <p:sldId id="295" r:id="rId15"/>
    <p:sldId id="296" r:id="rId16"/>
    <p:sldId id="261" r:id="rId17"/>
    <p:sldId id="274" r:id="rId18"/>
    <p:sldId id="275" r:id="rId19"/>
    <p:sldId id="278" r:id="rId20"/>
    <p:sldId id="277" r:id="rId21"/>
    <p:sldId id="279" r:id="rId22"/>
    <p:sldId id="282" r:id="rId23"/>
    <p:sldId id="283" r:id="rId24"/>
    <p:sldId id="284" r:id="rId25"/>
    <p:sldId id="262" r:id="rId26"/>
    <p:sldId id="280" r:id="rId27"/>
    <p:sldId id="281" r:id="rId28"/>
    <p:sldId id="263" r:id="rId29"/>
    <p:sldId id="276" r:id="rId30"/>
    <p:sldId id="26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ADFF"/>
    <a:srgbClr val="FF079B"/>
    <a:srgbClr val="0080FF"/>
    <a:srgbClr val="FF8000"/>
    <a:srgbClr val="8000FF"/>
    <a:srgbClr val="00FF00"/>
    <a:srgbClr val="3BFFD6"/>
    <a:srgbClr val="FF101C"/>
    <a:srgbClr val="FF6FC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911086-5DC9-460B-A2CE-0BC5B76B9C2A}" v="123" dt="2020-09-16T09:05:52.4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0" d="100"/>
          <a:sy n="120" d="100"/>
        </p:scale>
        <p:origin x="134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827445-B6A6-4805-98D8-3E4CD83C8AA1}" type="datetimeFigureOut">
              <a:rPr lang="en-US"/>
              <a:t>9/23/2020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90C67E-13CD-46EC-A187-A8DB839E7A73}" type="slidenum">
              <a:rPr lang="en-US"/>
              <a:t>‹#›</a:t>
            </a:fld>
            <a:endParaRPr lang="en-US"/>
          </a:p>
        </p:txBody>
      </p:sp>
    </p:spTree>
    <p:extLst>
      <p:ext uri="{BB962C8B-B14F-4D97-AF65-F5344CB8AC3E}">
        <p14:creationId xmlns:p14="http://schemas.microsoft.com/office/powerpoint/2010/main" val="670426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90C67E-13CD-46EC-A187-A8DB839E7A73}" type="slidenum">
              <a:rPr lang="en-US"/>
              <a:t>1</a:t>
            </a:fld>
            <a:endParaRPr lang="en-US"/>
          </a:p>
        </p:txBody>
      </p:sp>
    </p:spTree>
    <p:extLst>
      <p:ext uri="{BB962C8B-B14F-4D97-AF65-F5344CB8AC3E}">
        <p14:creationId xmlns:p14="http://schemas.microsoft.com/office/powerpoint/2010/main" val="3261638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90C67E-13CD-46EC-A187-A8DB839E7A73}" type="slidenum">
              <a:rPr lang="en-US"/>
              <a:t>2</a:t>
            </a:fld>
            <a:endParaRPr lang="en-US"/>
          </a:p>
        </p:txBody>
      </p:sp>
    </p:spTree>
    <p:extLst>
      <p:ext uri="{BB962C8B-B14F-4D97-AF65-F5344CB8AC3E}">
        <p14:creationId xmlns:p14="http://schemas.microsoft.com/office/powerpoint/2010/main" val="2037317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90C67E-13CD-46EC-A187-A8DB839E7A73}" type="slidenum">
              <a:rPr lang="en-US"/>
              <a:t>3</a:t>
            </a:fld>
            <a:endParaRPr lang="en-US"/>
          </a:p>
        </p:txBody>
      </p:sp>
    </p:spTree>
    <p:extLst>
      <p:ext uri="{BB962C8B-B14F-4D97-AF65-F5344CB8AC3E}">
        <p14:creationId xmlns:p14="http://schemas.microsoft.com/office/powerpoint/2010/main" val="2138308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90C67E-13CD-46EC-A187-A8DB839E7A73}" type="slidenum">
              <a:rPr lang="en-US"/>
              <a:t>16</a:t>
            </a:fld>
            <a:endParaRPr lang="en-US"/>
          </a:p>
        </p:txBody>
      </p:sp>
    </p:spTree>
    <p:extLst>
      <p:ext uri="{BB962C8B-B14F-4D97-AF65-F5344CB8AC3E}">
        <p14:creationId xmlns:p14="http://schemas.microsoft.com/office/powerpoint/2010/main" val="4163362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1123F89-2D04-1647-8D6B-5F47B1A5D7D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1704516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1123F89-2D04-1647-8D6B-5F47B1A5D7D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3962047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1123F89-2D04-1647-8D6B-5F47B1A5D7D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2752562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1123F89-2D04-1647-8D6B-5F47B1A5D7D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2334214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1123F89-2D04-1647-8D6B-5F47B1A5D7D3}"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1271583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1123F89-2D04-1647-8D6B-5F47B1A5D7D3}"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3197088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1123F89-2D04-1647-8D6B-5F47B1A5D7D3}" type="datetimeFigureOut">
              <a:rPr lang="en-US" smtClean="0"/>
              <a:t>9/23/2020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3477352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1123F89-2D04-1647-8D6B-5F47B1A5D7D3}" type="datetimeFigureOut">
              <a:rPr lang="en-US" smtClean="0"/>
              <a:t>9/23/2020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2892327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123F89-2D04-1647-8D6B-5F47B1A5D7D3}" type="datetimeFigureOut">
              <a:rPr lang="en-US" smtClean="0"/>
              <a:t>9/23/2020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942649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1123F89-2D04-1647-8D6B-5F47B1A5D7D3}"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1639850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1123F89-2D04-1647-8D6B-5F47B1A5D7D3}"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89A109-B7B6-B64F-A78C-6C5E484B1C22}" type="slidenum">
              <a:rPr lang="en-US" smtClean="0"/>
              <a:t>‹#›</a:t>
            </a:fld>
            <a:endParaRPr lang="en-US"/>
          </a:p>
        </p:txBody>
      </p:sp>
    </p:spTree>
    <p:extLst>
      <p:ext uri="{BB962C8B-B14F-4D97-AF65-F5344CB8AC3E}">
        <p14:creationId xmlns:p14="http://schemas.microsoft.com/office/powerpoint/2010/main" val="3413573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alphaModFix amt="64000"/>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123F89-2D04-1647-8D6B-5F47B1A5D7D3}" type="datetimeFigureOut">
              <a:rPr lang="en-US" smtClean="0"/>
              <a:t>9/23/2020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89A109-B7B6-B64F-A78C-6C5E484B1C22}" type="slidenum">
              <a:rPr lang="en-US" smtClean="0"/>
              <a:t>‹#›</a:t>
            </a:fld>
            <a:endParaRPr lang="en-US"/>
          </a:p>
        </p:txBody>
      </p:sp>
    </p:spTree>
    <p:extLst>
      <p:ext uri="{BB962C8B-B14F-4D97-AF65-F5344CB8AC3E}">
        <p14:creationId xmlns:p14="http://schemas.microsoft.com/office/powerpoint/2010/main" val="1689382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housemascot@bourneacademy.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gif"/><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image" Target="../media/image29.tiff"/><Relationship Id="rId1" Type="http://schemas.openxmlformats.org/officeDocument/2006/relationships/slideLayout" Target="../slideLayouts/slideLayout7.xml"/><Relationship Id="rId4" Type="http://schemas.openxmlformats.org/officeDocument/2006/relationships/image" Target="../media/image31.tiff"/></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7444" y="665480"/>
            <a:ext cx="8204200" cy="5380990"/>
          </a:xfrm>
          <a:solidFill>
            <a:srgbClr val="FF079B"/>
          </a:solidFill>
        </p:spPr>
        <p:txBody>
          <a:bodyPr>
            <a:noAutofit/>
          </a:bodyPr>
          <a:lstStyle/>
          <a:p>
            <a:r>
              <a:rPr lang="en-US" sz="6600" b="1" dirty="0">
                <a:solidFill>
                  <a:srgbClr val="000000"/>
                </a:solidFill>
                <a:latin typeface="Times New Roman"/>
                <a:cs typeface="Times New Roman"/>
              </a:rPr>
              <a:t>FANCY DOING SOME </a:t>
            </a:r>
            <a:r>
              <a:rPr lang="en-US" sz="6600" b="1" dirty="0" smtClean="0">
                <a:solidFill>
                  <a:srgbClr val="000000"/>
                </a:solidFill>
                <a:latin typeface="Times New Roman"/>
                <a:cs typeface="Times New Roman"/>
              </a:rPr>
              <a:t>DRAWING</a:t>
            </a:r>
            <a:br>
              <a:rPr lang="en-US" sz="6600" b="1" dirty="0" smtClean="0">
                <a:solidFill>
                  <a:srgbClr val="000000"/>
                </a:solidFill>
                <a:latin typeface="Times New Roman"/>
                <a:cs typeface="Times New Roman"/>
              </a:rPr>
            </a:br>
            <a:r>
              <a:rPr lang="en-US" sz="6600" b="1" dirty="0" smtClean="0">
                <a:solidFill>
                  <a:srgbClr val="000000"/>
                </a:solidFill>
                <a:latin typeface="Times New Roman"/>
                <a:cs typeface="Times New Roman"/>
              </a:rPr>
              <a:t>AND </a:t>
            </a:r>
            <a:br>
              <a:rPr lang="en-US" sz="6600" b="1" dirty="0" smtClean="0">
                <a:solidFill>
                  <a:srgbClr val="000000"/>
                </a:solidFill>
                <a:latin typeface="Times New Roman"/>
                <a:cs typeface="Times New Roman"/>
              </a:rPr>
            </a:br>
            <a:r>
              <a:rPr lang="en-US" sz="6600" b="1" dirty="0" smtClean="0">
                <a:solidFill>
                  <a:srgbClr val="000000"/>
                </a:solidFill>
                <a:latin typeface="Times New Roman"/>
                <a:cs typeface="Times New Roman"/>
              </a:rPr>
              <a:t>CREATING CHARACTERS?</a:t>
            </a:r>
            <a:endParaRPr lang="en-US" sz="6600" b="1" dirty="0">
              <a:solidFill>
                <a:srgbClr val="000000"/>
              </a:solidFill>
              <a:latin typeface="Times New Roman"/>
              <a:cs typeface="Times New Roman"/>
            </a:endParaRPr>
          </a:p>
        </p:txBody>
      </p:sp>
    </p:spTree>
    <p:extLst>
      <p:ext uri="{BB962C8B-B14F-4D97-AF65-F5344CB8AC3E}">
        <p14:creationId xmlns:p14="http://schemas.microsoft.com/office/powerpoint/2010/main" val="110349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14668"/>
            <a:ext cx="8166548" cy="5440362"/>
          </a:xfrm>
          <a:prstGeom prst="rect">
            <a:avLst/>
          </a:prstGeom>
        </p:spPr>
      </p:pic>
    </p:spTree>
    <p:extLst>
      <p:ext uri="{BB962C8B-B14F-4D97-AF65-F5344CB8AC3E}">
        <p14:creationId xmlns:p14="http://schemas.microsoft.com/office/powerpoint/2010/main" val="231030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473634" y="0"/>
            <a:ext cx="6316671" cy="6858000"/>
          </a:xfrm>
          <a:prstGeom prst="rect">
            <a:avLst/>
          </a:prstGeom>
        </p:spPr>
      </p:pic>
    </p:spTree>
    <p:extLst>
      <p:ext uri="{BB962C8B-B14F-4D97-AF65-F5344CB8AC3E}">
        <p14:creationId xmlns:p14="http://schemas.microsoft.com/office/powerpoint/2010/main" val="180899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79B"/>
          </a:solidFill>
        </p:spPr>
        <p:txBody>
          <a:bodyPr/>
          <a:lstStyle/>
          <a:p>
            <a:r>
              <a:rPr lang="en-GB" b="1" dirty="0" smtClean="0"/>
              <a:t>HOW DO I HAND IT IN?</a:t>
            </a:r>
            <a:endParaRPr lang="en-GB" b="1" dirty="0"/>
          </a:p>
        </p:txBody>
      </p:sp>
      <p:sp>
        <p:nvSpPr>
          <p:cNvPr id="3" name="Content Placeholder 2"/>
          <p:cNvSpPr>
            <a:spLocks noGrp="1"/>
          </p:cNvSpPr>
          <p:nvPr>
            <p:ph idx="1"/>
          </p:nvPr>
        </p:nvSpPr>
        <p:spPr>
          <a:solidFill>
            <a:srgbClr val="FF6FCF"/>
          </a:solidFill>
        </p:spPr>
        <p:txBody>
          <a:bodyPr>
            <a:normAutofit fontScale="92500" lnSpcReduction="20000"/>
          </a:bodyPr>
          <a:lstStyle/>
          <a:p>
            <a:r>
              <a:rPr lang="en-GB" b="1" dirty="0" smtClean="0"/>
              <a:t>CREATE an A4 drawing of your character using predominantly the colour of your HOUSE</a:t>
            </a:r>
          </a:p>
          <a:p>
            <a:r>
              <a:rPr lang="en-GB" b="1" dirty="0" smtClean="0"/>
              <a:t>Write your name and form group on your work </a:t>
            </a:r>
          </a:p>
          <a:p>
            <a:r>
              <a:rPr lang="en-GB" b="1" u="sng" dirty="0" smtClean="0">
                <a:solidFill>
                  <a:srgbClr val="0070C0"/>
                </a:solidFill>
              </a:rPr>
              <a:t>DEADLINE 19</a:t>
            </a:r>
            <a:r>
              <a:rPr lang="en-GB" b="1" u="sng" baseline="30000" dirty="0" smtClean="0">
                <a:solidFill>
                  <a:srgbClr val="0070C0"/>
                </a:solidFill>
              </a:rPr>
              <a:t>th</a:t>
            </a:r>
            <a:r>
              <a:rPr lang="en-GB" b="1" u="sng" dirty="0" smtClean="0">
                <a:solidFill>
                  <a:srgbClr val="0070C0"/>
                </a:solidFill>
              </a:rPr>
              <a:t> OCTOBER</a:t>
            </a:r>
            <a:endParaRPr lang="en-GB" b="1" u="sng" dirty="0">
              <a:solidFill>
                <a:srgbClr val="0070C0"/>
              </a:solidFill>
            </a:endParaRPr>
          </a:p>
          <a:p>
            <a:r>
              <a:rPr lang="en-GB" b="1" dirty="0" smtClean="0"/>
              <a:t>SUBMIT YOUR FINAL PIECE VIA </a:t>
            </a:r>
          </a:p>
          <a:p>
            <a:r>
              <a:rPr lang="en-GB" b="1" dirty="0" smtClean="0"/>
              <a:t>EMAIL to </a:t>
            </a:r>
            <a:r>
              <a:rPr lang="en-GB" b="1" dirty="0" smtClean="0">
                <a:hlinkClick r:id="rId2"/>
              </a:rPr>
              <a:t>housemascot@bourneacademy.org</a:t>
            </a:r>
            <a:endParaRPr lang="en-GB" b="1" dirty="0" smtClean="0"/>
          </a:p>
          <a:p>
            <a:r>
              <a:rPr lang="en-GB" b="1" dirty="0" smtClean="0"/>
              <a:t>Please include your full name on the work</a:t>
            </a:r>
          </a:p>
          <a:p>
            <a:r>
              <a:rPr lang="en-GB" b="1" dirty="0" smtClean="0"/>
              <a:t>As a jpeg/ word doc/ </a:t>
            </a:r>
            <a:r>
              <a:rPr lang="en-GB" b="1" dirty="0" err="1" smtClean="0"/>
              <a:t>psd</a:t>
            </a:r>
            <a:r>
              <a:rPr lang="en-GB" b="1" dirty="0" smtClean="0"/>
              <a:t> </a:t>
            </a:r>
          </a:p>
          <a:p>
            <a:pPr marL="0" indent="0">
              <a:buNone/>
            </a:pPr>
            <a:r>
              <a:rPr lang="en-GB" b="1" dirty="0" smtClean="0"/>
              <a:t>Or as a hard copy/drawing to your YEAR LEAD in </a:t>
            </a:r>
          </a:p>
          <a:p>
            <a:r>
              <a:rPr lang="en-GB" b="1" dirty="0" smtClean="0"/>
              <a:t>G block there will be a box to drop it in to. </a:t>
            </a:r>
            <a:endParaRPr lang="en-GB" b="1" dirty="0"/>
          </a:p>
        </p:txBody>
      </p:sp>
    </p:spTree>
    <p:extLst>
      <p:ext uri="{BB962C8B-B14F-4D97-AF65-F5344CB8AC3E}">
        <p14:creationId xmlns:p14="http://schemas.microsoft.com/office/powerpoint/2010/main" val="3204426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rmAutofit/>
          </a:bodyPr>
          <a:lstStyle/>
          <a:p>
            <a:r>
              <a:rPr lang="en-US" sz="6600" dirty="0">
                <a:latin typeface="Times New Roman"/>
                <a:cs typeface="Times New Roman"/>
              </a:rPr>
              <a:t>HEREWARD</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437886" y="2475590"/>
            <a:ext cx="3761773" cy="2068830"/>
          </a:xfrm>
        </p:spPr>
      </p:pic>
      <p:pic>
        <p:nvPicPr>
          <p:cNvPr id="3" name="Picture 2"/>
          <p:cNvPicPr>
            <a:picLocks noChangeAspect="1"/>
          </p:cNvPicPr>
          <p:nvPr/>
        </p:nvPicPr>
        <p:blipFill>
          <a:blip r:embed="rId3"/>
          <a:stretch>
            <a:fillRect/>
          </a:stretch>
        </p:blipFill>
        <p:spPr>
          <a:xfrm>
            <a:off x="0" y="1714499"/>
            <a:ext cx="5538084" cy="4153563"/>
          </a:xfrm>
          <a:prstGeom prst="rect">
            <a:avLst/>
          </a:prstGeom>
        </p:spPr>
      </p:pic>
    </p:spTree>
    <p:extLst>
      <p:ext uri="{BB962C8B-B14F-4D97-AF65-F5344CB8AC3E}">
        <p14:creationId xmlns:p14="http://schemas.microsoft.com/office/powerpoint/2010/main" val="3964736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962274" y="133985"/>
            <a:ext cx="2750185" cy="3887470"/>
          </a:xfrm>
          <a:prstGeom prst="rect">
            <a:avLst/>
          </a:prstGeom>
          <a:noFill/>
          <a:ln>
            <a:noFill/>
          </a:ln>
          <a:extLst>
            <a:ext uri="{FAA26D3D-D897-4be2-8F04-BA451C77F1D7}">
              <ma14:placeholderFlag xmlns:ma14="http://schemas.microsoft.com/office/mac/drawingml/2011/main" xmlns=""/>
            </a:ext>
          </a:extLst>
        </p:spPr>
      </p:pic>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5084762" y="3262313"/>
            <a:ext cx="3906520" cy="3275330"/>
          </a:xfrm>
          <a:prstGeom prst="rect">
            <a:avLst/>
          </a:prstGeom>
          <a:noFill/>
          <a:ln>
            <a:noFill/>
          </a:ln>
          <a:extLst>
            <a:ext uri="{FAA26D3D-D897-4be2-8F04-BA451C77F1D7}">
              <ma14:placeholderFlag xmlns:ma14="http://schemas.microsoft.com/office/mac/drawingml/2011/main" xmlns=""/>
            </a:ext>
          </a:extLst>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352107" y="254000"/>
            <a:ext cx="2860040" cy="2860040"/>
          </a:xfrm>
          <a:prstGeom prst="rect">
            <a:avLst/>
          </a:prstGeom>
          <a:noFill/>
          <a:ln>
            <a:noFill/>
          </a:ln>
          <a:extLst>
            <a:ext uri="{FAA26D3D-D897-4be2-8F04-BA451C77F1D7}">
              <ma14:placeholderFlag xmlns:ma14="http://schemas.microsoft.com/office/mac/drawingml/2011/main" xmlns=""/>
            </a:ext>
          </a:extLst>
        </p:spPr>
      </p:pic>
      <p:pic>
        <p:nvPicPr>
          <p:cNvPr id="9" name="Picture 8"/>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460682" y="603568"/>
            <a:ext cx="3227705" cy="2046605"/>
          </a:xfrm>
          <a:prstGeom prst="rect">
            <a:avLst/>
          </a:prstGeom>
          <a:noFill/>
          <a:ln>
            <a:noFill/>
          </a:ln>
          <a:extLst>
            <a:ext uri="{FAA26D3D-D897-4be2-8F04-BA451C77F1D7}">
              <ma14:placeholderFlag xmlns:ma14="http://schemas.microsoft.com/office/mac/drawingml/2011/main" xmlns=""/>
            </a:ext>
          </a:extLst>
        </p:spPr>
      </p:pic>
      <p:pic>
        <p:nvPicPr>
          <p:cNvPr id="10" name="Picture 9" descr="097-Hereward_fighting_Normans.png"/>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90779" y="2928938"/>
            <a:ext cx="3141156" cy="3929062"/>
          </a:xfrm>
          <a:prstGeom prst="rect">
            <a:avLst/>
          </a:prstGeom>
        </p:spPr>
      </p:pic>
    </p:spTree>
    <p:extLst>
      <p:ext uri="{BB962C8B-B14F-4D97-AF65-F5344CB8AC3E}">
        <p14:creationId xmlns:p14="http://schemas.microsoft.com/office/powerpoint/2010/main" val="3632107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241732" y="3154045"/>
            <a:ext cx="2648268" cy="3457893"/>
          </a:xfrm>
          <a:prstGeom prst="rect">
            <a:avLst/>
          </a:prstGeom>
          <a:noFill/>
          <a:ln>
            <a:noFill/>
          </a:ln>
          <a:extLst>
            <a:ext uri="{FAA26D3D-D897-4be2-8F04-BA451C77F1D7}">
              <ma14:placeholderFlag xmlns:ma14="http://schemas.microsoft.com/office/mac/drawingml/2011/main" xmlns=""/>
            </a:ext>
          </a:extLst>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58750" y="188278"/>
            <a:ext cx="3182938" cy="3256597"/>
          </a:xfrm>
          <a:prstGeom prst="rect">
            <a:avLst/>
          </a:prstGeom>
          <a:noFill/>
          <a:ln>
            <a:noFill/>
          </a:ln>
          <a:extLst>
            <a:ext uri="{FAA26D3D-D897-4be2-8F04-BA451C77F1D7}">
              <ma14:placeholderFlag xmlns:ma14="http://schemas.microsoft.com/office/mac/drawingml/2011/main" xmlns=""/>
            </a:ext>
          </a:extLst>
        </p:spPr>
      </p:pic>
      <p:pic>
        <p:nvPicPr>
          <p:cNvPr id="6" name="Picture 5" descr="hereward 001.jp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673146" y="169545"/>
            <a:ext cx="3391477" cy="2984500"/>
          </a:xfrm>
          <a:prstGeom prst="rect">
            <a:avLst/>
          </a:prstGeom>
        </p:spPr>
      </p:pic>
      <p:pic>
        <p:nvPicPr>
          <p:cNvPr id="7" name="Picture 6" descr="DyuT3irX0AAwqdB.jp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105553" y="3214688"/>
            <a:ext cx="3623733" cy="3397250"/>
          </a:xfrm>
          <a:prstGeom prst="rect">
            <a:avLst/>
          </a:prstGeom>
        </p:spPr>
      </p:pic>
      <p:pic>
        <p:nvPicPr>
          <p:cNvPr id="8" name="Picture 7" descr="DQXCkDMX0AAmSVt.jpg"/>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416551" y="0"/>
            <a:ext cx="2271567" cy="3032125"/>
          </a:xfrm>
          <a:prstGeom prst="rect">
            <a:avLst/>
          </a:prstGeom>
        </p:spPr>
      </p:pic>
    </p:spTree>
    <p:extLst>
      <p:ext uri="{BB962C8B-B14F-4D97-AF65-F5344CB8AC3E}">
        <p14:creationId xmlns:p14="http://schemas.microsoft.com/office/powerpoint/2010/main" val="535132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a:bodyPr>
          <a:lstStyle/>
          <a:p>
            <a:r>
              <a:rPr lang="en-US" sz="4950" b="1" dirty="0">
                <a:latin typeface="Times New Roman"/>
                <a:cs typeface="Times New Roman"/>
              </a:rPr>
              <a:t>KELLER</a:t>
            </a:r>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5120640" y="2057401"/>
            <a:ext cx="2537460" cy="1395506"/>
          </a:xfrm>
        </p:spPr>
      </p:pic>
      <p:pic>
        <p:nvPicPr>
          <p:cNvPr id="3" name="Picture 2" descr="Screen Shot 2020-09-20 at 10.25.3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055" y="2216885"/>
            <a:ext cx="4000500" cy="1209675"/>
          </a:xfrm>
          <a:prstGeom prst="rect">
            <a:avLst/>
          </a:prstGeom>
        </p:spPr>
      </p:pic>
      <p:pic>
        <p:nvPicPr>
          <p:cNvPr id="4" name="Picture 3" descr="Screen Shot 2020-09-20 at 10.25.4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8513" y="3736498"/>
            <a:ext cx="1509941" cy="1964390"/>
          </a:xfrm>
          <a:prstGeom prst="rect">
            <a:avLst/>
          </a:prstGeom>
        </p:spPr>
      </p:pic>
      <p:sp>
        <p:nvSpPr>
          <p:cNvPr id="6" name="TextBox 5">
            <a:extLst>
              <a:ext uri="{FF2B5EF4-FFF2-40B4-BE49-F238E27FC236}">
                <a16:creationId xmlns:a16="http://schemas.microsoft.com/office/drawing/2014/main" id="{0368D8C0-CF7D-8846-A51B-A40E9F12A73A}"/>
              </a:ext>
            </a:extLst>
          </p:cNvPr>
          <p:cNvSpPr txBox="1"/>
          <p:nvPr/>
        </p:nvSpPr>
        <p:spPr>
          <a:xfrm>
            <a:off x="342899" y="3590058"/>
            <a:ext cx="5366138" cy="2585323"/>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Helen Keller was an American Author, political activist and author. After becoming the first deaf blind person to earn a Bachelor of Arts degree, she spent her life helping others. In all she visited nearly 40 countries, inspiring others with talks about her life experiences and achievements. Although Helen died in 1968, her influence continues through Helen Keller International, a foundation devoted to ”saving and improving the sight and lives of the world’s vulnerable”.</a:t>
            </a:r>
          </a:p>
        </p:txBody>
      </p:sp>
    </p:spTree>
    <p:extLst>
      <p:ext uri="{BB962C8B-B14F-4D97-AF65-F5344CB8AC3E}">
        <p14:creationId xmlns:p14="http://schemas.microsoft.com/office/powerpoint/2010/main" val="3916580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Image result for helen keller quotes images">
            <a:extLst>
              <a:ext uri="{FF2B5EF4-FFF2-40B4-BE49-F238E27FC236}">
                <a16:creationId xmlns:a16="http://schemas.microsoft.com/office/drawing/2014/main" id="{6EF26791-200C-B844-9189-FB3D12BA58BB}"/>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231432" y="1561450"/>
            <a:ext cx="6426668" cy="3427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0678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C3E61E-30D0-E64F-8CF0-3300B56CCA4E}"/>
              </a:ext>
            </a:extLst>
          </p:cNvPr>
          <p:cNvPicPr>
            <a:picLocks noChangeAspect="1"/>
          </p:cNvPicPr>
          <p:nvPr/>
        </p:nvPicPr>
        <p:blipFill>
          <a:blip r:embed="rId2"/>
          <a:stretch>
            <a:fillRect/>
          </a:stretch>
        </p:blipFill>
        <p:spPr>
          <a:xfrm>
            <a:off x="6901296" y="1428750"/>
            <a:ext cx="1753985" cy="2192482"/>
          </a:xfrm>
          <a:prstGeom prst="rect">
            <a:avLst/>
          </a:prstGeom>
        </p:spPr>
      </p:pic>
      <p:pic>
        <p:nvPicPr>
          <p:cNvPr id="3" name="Picture 2">
            <a:extLst>
              <a:ext uri="{FF2B5EF4-FFF2-40B4-BE49-F238E27FC236}">
                <a16:creationId xmlns:a16="http://schemas.microsoft.com/office/drawing/2014/main" id="{7506235B-DFCD-8E47-9E1A-2C9075482A76}"/>
              </a:ext>
            </a:extLst>
          </p:cNvPr>
          <p:cNvPicPr>
            <a:picLocks noChangeAspect="1"/>
          </p:cNvPicPr>
          <p:nvPr/>
        </p:nvPicPr>
        <p:blipFill>
          <a:blip r:embed="rId3"/>
          <a:stretch>
            <a:fillRect/>
          </a:stretch>
        </p:blipFill>
        <p:spPr>
          <a:xfrm>
            <a:off x="353291" y="996662"/>
            <a:ext cx="4717473" cy="2162175"/>
          </a:xfrm>
          <a:prstGeom prst="rect">
            <a:avLst/>
          </a:prstGeom>
        </p:spPr>
      </p:pic>
      <p:sp>
        <p:nvSpPr>
          <p:cNvPr id="4" name="TextBox 3">
            <a:extLst>
              <a:ext uri="{FF2B5EF4-FFF2-40B4-BE49-F238E27FC236}">
                <a16:creationId xmlns:a16="http://schemas.microsoft.com/office/drawing/2014/main" id="{21E53E71-FD54-9C42-9437-0E3199B5BEF5}"/>
              </a:ext>
            </a:extLst>
          </p:cNvPr>
          <p:cNvSpPr txBox="1"/>
          <p:nvPr/>
        </p:nvSpPr>
        <p:spPr>
          <a:xfrm>
            <a:off x="1101437" y="3226377"/>
            <a:ext cx="2965940" cy="30008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none" rtlCol="0">
            <a:spAutoFit/>
          </a:bodyPr>
          <a:lstStyle/>
          <a:p>
            <a:r>
              <a:rPr lang="en-GB" sz="1350" dirty="0"/>
              <a:t>Helen Keller championed human rights.</a:t>
            </a:r>
          </a:p>
        </p:txBody>
      </p:sp>
      <p:pic>
        <p:nvPicPr>
          <p:cNvPr id="5" name="Picture 4">
            <a:extLst>
              <a:ext uri="{FF2B5EF4-FFF2-40B4-BE49-F238E27FC236}">
                <a16:creationId xmlns:a16="http://schemas.microsoft.com/office/drawing/2014/main" id="{4C03EA61-0C6C-DD49-B16B-024A163A1566}"/>
              </a:ext>
            </a:extLst>
          </p:cNvPr>
          <p:cNvPicPr>
            <a:picLocks noChangeAspect="1"/>
          </p:cNvPicPr>
          <p:nvPr/>
        </p:nvPicPr>
        <p:blipFill>
          <a:blip r:embed="rId4"/>
          <a:stretch>
            <a:fillRect/>
          </a:stretch>
        </p:blipFill>
        <p:spPr>
          <a:xfrm>
            <a:off x="433388" y="3600450"/>
            <a:ext cx="4097049" cy="2309746"/>
          </a:xfrm>
          <a:prstGeom prst="rect">
            <a:avLst/>
          </a:prstGeom>
        </p:spPr>
      </p:pic>
      <p:sp>
        <p:nvSpPr>
          <p:cNvPr id="6" name="TextBox 5">
            <a:extLst>
              <a:ext uri="{FF2B5EF4-FFF2-40B4-BE49-F238E27FC236}">
                <a16:creationId xmlns:a16="http://schemas.microsoft.com/office/drawing/2014/main" id="{142AAFBB-C87A-C74B-A767-0752E27B4BB2}"/>
              </a:ext>
            </a:extLst>
          </p:cNvPr>
          <p:cNvSpPr txBox="1"/>
          <p:nvPr/>
        </p:nvSpPr>
        <p:spPr>
          <a:xfrm>
            <a:off x="4572000" y="5366905"/>
            <a:ext cx="2329296" cy="30008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1350" dirty="0"/>
              <a:t>Her influence was widespread.</a:t>
            </a:r>
          </a:p>
        </p:txBody>
      </p:sp>
      <p:sp>
        <p:nvSpPr>
          <p:cNvPr id="7" name="TextBox 6">
            <a:extLst>
              <a:ext uri="{FF2B5EF4-FFF2-40B4-BE49-F238E27FC236}">
                <a16:creationId xmlns:a16="http://schemas.microsoft.com/office/drawing/2014/main" id="{A0E025B1-3A6B-DD43-915F-1EFEDAE66BF4}"/>
              </a:ext>
            </a:extLst>
          </p:cNvPr>
          <p:cNvSpPr txBox="1"/>
          <p:nvPr/>
        </p:nvSpPr>
        <p:spPr>
          <a:xfrm>
            <a:off x="7117772" y="3735532"/>
            <a:ext cx="1282402" cy="30008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none" rtlCol="0">
            <a:spAutoFit/>
          </a:bodyPr>
          <a:lstStyle/>
          <a:p>
            <a:r>
              <a:rPr lang="en-GB" sz="1350" dirty="0"/>
              <a:t>Graduation Day</a:t>
            </a:r>
          </a:p>
        </p:txBody>
      </p:sp>
    </p:spTree>
    <p:extLst>
      <p:ext uri="{BB962C8B-B14F-4D97-AF65-F5344CB8AC3E}">
        <p14:creationId xmlns:p14="http://schemas.microsoft.com/office/powerpoint/2010/main" val="407178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FF00"/>
          </a:solidFill>
        </p:spPr>
        <p:txBody>
          <a:bodyPr>
            <a:noAutofit/>
          </a:bodyPr>
          <a:lstStyle/>
          <a:p>
            <a:r>
              <a:rPr lang="en-US" sz="7200" dirty="0">
                <a:latin typeface="Times New Roman"/>
                <a:cs typeface="Times New Roman"/>
              </a:rPr>
              <a:t>MAYS</a:t>
            </a:r>
          </a:p>
        </p:txBody>
      </p:sp>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797924" y="1600201"/>
            <a:ext cx="2888875" cy="1588770"/>
          </a:xfrm>
        </p:spPr>
      </p:pic>
      <p:pic>
        <p:nvPicPr>
          <p:cNvPr id="3" name="Picture 2" descr="Screen Shot 2020-09-20 at 10.24.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79689"/>
            <a:ext cx="5422900" cy="2197100"/>
          </a:xfrm>
          <a:prstGeom prst="rect">
            <a:avLst/>
          </a:prstGeom>
        </p:spPr>
      </p:pic>
      <p:pic>
        <p:nvPicPr>
          <p:cNvPr id="4" name="Picture 3" descr="Screen Shot 2020-09-20 at 10.25.0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8643" y="3903373"/>
            <a:ext cx="1701800" cy="2286000"/>
          </a:xfrm>
          <a:prstGeom prst="rect">
            <a:avLst/>
          </a:prstGeom>
        </p:spPr>
      </p:pic>
    </p:spTree>
    <p:extLst>
      <p:ext uri="{BB962C8B-B14F-4D97-AF65-F5344CB8AC3E}">
        <p14:creationId xmlns:p14="http://schemas.microsoft.com/office/powerpoint/2010/main" val="2281941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16856" y="-321184"/>
            <a:ext cx="4848301" cy="6858000"/>
          </a:xfrm>
          <a:prstGeom prst="rect">
            <a:avLst/>
          </a:prstGeom>
          <a:solidFill>
            <a:schemeClr val="bg1"/>
          </a:solidFill>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0"/>
            <a:ext cx="2100070" cy="1678914"/>
          </a:xfrm>
          <a:prstGeom prst="rect">
            <a:avLst/>
          </a:prstGeom>
        </p:spPr>
      </p:pic>
      <p:sp>
        <p:nvSpPr>
          <p:cNvPr id="7" name="TextBox 6"/>
          <p:cNvSpPr txBox="1"/>
          <p:nvPr/>
        </p:nvSpPr>
        <p:spPr>
          <a:xfrm>
            <a:off x="0" y="5903893"/>
            <a:ext cx="9143999" cy="523220"/>
          </a:xfrm>
          <a:prstGeom prst="rect">
            <a:avLst/>
          </a:prstGeom>
          <a:gradFill flip="none" rotWithShape="1">
            <a:gsLst>
              <a:gs pos="15000">
                <a:srgbClr val="FF079B"/>
              </a:gs>
              <a:gs pos="99000">
                <a:srgbClr val="FFFFFF"/>
              </a:gs>
            </a:gsLst>
            <a:path path="circle">
              <a:fillToRect l="100000" t="100000"/>
            </a:path>
            <a:tileRect r="-100000" b="-100000"/>
          </a:gradFill>
        </p:spPr>
        <p:txBody>
          <a:bodyPr wrap="square" lIns="91440" tIns="45720" rIns="91440" bIns="45720" rtlCol="0" anchor="t">
            <a:spAutoFit/>
          </a:bodyPr>
          <a:lstStyle/>
          <a:p>
            <a:pPr algn="ctr"/>
            <a:r>
              <a:rPr lang="en-US" sz="2800" b="1" dirty="0">
                <a:latin typeface="Calibri"/>
                <a:cs typeface="Times New Roman"/>
              </a:rPr>
              <a:t>HOUSE COMPETITION 1 – YEAR 7 ONLY </a:t>
            </a:r>
          </a:p>
        </p:txBody>
      </p:sp>
      <p:sp>
        <p:nvSpPr>
          <p:cNvPr id="8" name="TextBox 7"/>
          <p:cNvSpPr txBox="1"/>
          <p:nvPr/>
        </p:nvSpPr>
        <p:spPr>
          <a:xfrm>
            <a:off x="2321127" y="0"/>
            <a:ext cx="4744030" cy="584776"/>
          </a:xfrm>
          <a:prstGeom prst="rect">
            <a:avLst/>
          </a:prstGeom>
          <a:noFill/>
        </p:spPr>
        <p:txBody>
          <a:bodyPr wrap="square" lIns="91440" tIns="45720" rIns="91440" bIns="45720" rtlCol="0" anchor="t">
            <a:spAutoFit/>
          </a:bodyPr>
          <a:lstStyle/>
          <a:p>
            <a:pPr algn="ctr"/>
            <a:r>
              <a:rPr lang="en-US" sz="3200" b="1" dirty="0">
                <a:latin typeface="Calibri"/>
                <a:cs typeface="Times New Roman"/>
              </a:rPr>
              <a:t>HOUSE COMPETITION</a:t>
            </a:r>
          </a:p>
        </p:txBody>
      </p:sp>
      <p:sp>
        <p:nvSpPr>
          <p:cNvPr id="13" name="6-Point Star 12"/>
          <p:cNvSpPr/>
          <p:nvPr/>
        </p:nvSpPr>
        <p:spPr>
          <a:xfrm>
            <a:off x="6039556" y="137980"/>
            <a:ext cx="2864555" cy="3081867"/>
          </a:xfrm>
          <a:prstGeom prst="star6">
            <a:avLst/>
          </a:prstGeom>
          <a:solidFill>
            <a:srgbClr val="3BFFD6"/>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200" b="1" dirty="0">
                <a:solidFill>
                  <a:srgbClr val="000000"/>
                </a:solidFill>
                <a:latin typeface="Times New Roman"/>
                <a:cs typeface="Times New Roman"/>
              </a:rPr>
              <a:t>ART</a:t>
            </a:r>
          </a:p>
        </p:txBody>
      </p:sp>
    </p:spTree>
    <p:extLst>
      <p:ext uri="{BB962C8B-B14F-4D97-AF65-F5344CB8AC3E}">
        <p14:creationId xmlns:p14="http://schemas.microsoft.com/office/powerpoint/2010/main" val="3298864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748" y="278938"/>
            <a:ext cx="4694858" cy="1881168"/>
          </a:xfrm>
          <a:solidFill>
            <a:schemeClr val="accent3">
              <a:lumMod val="40000"/>
              <a:lumOff val="60000"/>
            </a:schemeClr>
          </a:solidFill>
        </p:spPr>
        <p:txBody>
          <a:bodyPr vert="horz" lIns="91440" tIns="45720" rIns="91440" bIns="45720" rtlCol="0" anchor="ctr">
            <a:normAutofit fontScale="90000"/>
          </a:bodyPr>
          <a:lstStyle/>
          <a:p>
            <a:pPr algn="l">
              <a:lnSpc>
                <a:spcPct val="90000"/>
              </a:lnSpc>
            </a:pPr>
            <a:r>
              <a:rPr lang="en-US" b="1" dirty="0">
                <a:solidFill>
                  <a:srgbClr val="00B050"/>
                </a:solidFill>
              </a:rPr>
              <a:t>In Mays House we strive to be like a SUPERHERO….</a:t>
            </a:r>
          </a:p>
        </p:txBody>
      </p:sp>
      <p:sp>
        <p:nvSpPr>
          <p:cNvPr id="3" name="TextBox 2"/>
          <p:cNvSpPr txBox="1"/>
          <p:nvPr/>
        </p:nvSpPr>
        <p:spPr>
          <a:xfrm>
            <a:off x="77443" y="3123346"/>
            <a:ext cx="3985907" cy="3375920"/>
          </a:xfrm>
          <a:prstGeom prst="rect">
            <a:avLst/>
          </a:prstGeom>
          <a:solidFill>
            <a:schemeClr val="accent3">
              <a:lumMod val="60000"/>
              <a:lumOff val="40000"/>
            </a:schemeClr>
          </a:solidFill>
        </p:spPr>
        <p:txBody>
          <a:bodyPr vert="horz" lIns="91440" tIns="45720" rIns="91440" bIns="45720" rtlCol="0" anchor="t">
            <a:normAutofit fontScale="92500"/>
          </a:bodyPr>
          <a:lstStyle/>
          <a:p>
            <a:pPr marL="571500" indent="-228600">
              <a:lnSpc>
                <a:spcPct val="90000"/>
              </a:lnSpc>
              <a:spcAft>
                <a:spcPts val="600"/>
              </a:spcAft>
              <a:buFont typeface="Arial" panose="020B0604020202020204" pitchFamily="34" charset="0"/>
              <a:buChar char="•"/>
            </a:pPr>
            <a:r>
              <a:rPr lang="en-US" sz="2400" b="1" dirty="0"/>
              <a:t>Support/help others</a:t>
            </a:r>
          </a:p>
          <a:p>
            <a:pPr marL="571500" indent="-228600">
              <a:lnSpc>
                <a:spcPct val="90000"/>
              </a:lnSpc>
              <a:spcAft>
                <a:spcPts val="600"/>
              </a:spcAft>
              <a:buFont typeface="Arial" panose="020B0604020202020204" pitchFamily="34" charset="0"/>
              <a:buChar char="•"/>
            </a:pPr>
            <a:r>
              <a:rPr lang="en-US" sz="2400" b="1" dirty="0"/>
              <a:t>Never give up/A fighting spirit</a:t>
            </a:r>
          </a:p>
          <a:p>
            <a:pPr marL="571500" indent="-228600">
              <a:lnSpc>
                <a:spcPct val="90000"/>
              </a:lnSpc>
              <a:spcAft>
                <a:spcPts val="600"/>
              </a:spcAft>
              <a:buFont typeface="Arial" panose="020B0604020202020204" pitchFamily="34" charset="0"/>
              <a:buChar char="•"/>
            </a:pPr>
            <a:r>
              <a:rPr lang="en-US" sz="2400" b="1" dirty="0"/>
              <a:t>Always strive to be the best</a:t>
            </a:r>
          </a:p>
          <a:p>
            <a:pPr marL="571500" indent="-228600">
              <a:lnSpc>
                <a:spcPct val="90000"/>
              </a:lnSpc>
              <a:spcAft>
                <a:spcPts val="600"/>
              </a:spcAft>
              <a:buFont typeface="Arial" panose="020B0604020202020204" pitchFamily="34" charset="0"/>
              <a:buChar char="•"/>
            </a:pPr>
            <a:r>
              <a:rPr lang="en-US" sz="2400" b="1" dirty="0"/>
              <a:t>Courage to face their fears</a:t>
            </a:r>
          </a:p>
          <a:p>
            <a:pPr marL="571500" indent="-228600">
              <a:lnSpc>
                <a:spcPct val="90000"/>
              </a:lnSpc>
              <a:spcAft>
                <a:spcPts val="600"/>
              </a:spcAft>
              <a:buFont typeface="Arial" panose="020B0604020202020204" pitchFamily="34" charset="0"/>
              <a:buChar char="•"/>
            </a:pPr>
            <a:r>
              <a:rPr lang="en-US" sz="2400" b="1" dirty="0"/>
              <a:t>Motivated and Sense of Responsibility</a:t>
            </a:r>
          </a:p>
          <a:p>
            <a:pPr marL="571500" indent="-228600">
              <a:lnSpc>
                <a:spcPct val="90000"/>
              </a:lnSpc>
              <a:spcAft>
                <a:spcPts val="600"/>
              </a:spcAft>
              <a:buFont typeface="Arial" panose="020B0604020202020204" pitchFamily="34" charset="0"/>
              <a:buChar char="•"/>
            </a:pPr>
            <a:r>
              <a:rPr lang="en-US" sz="2400" b="1" dirty="0"/>
              <a:t>Commitment and Honesty</a:t>
            </a:r>
            <a:endParaRPr lang="en-US" sz="2400" dirty="0"/>
          </a:p>
          <a:p>
            <a:pPr marL="285750" indent="-228600">
              <a:lnSpc>
                <a:spcPct val="90000"/>
              </a:lnSpc>
              <a:spcAft>
                <a:spcPts val="600"/>
              </a:spcAft>
              <a:buFont typeface="Arial" panose="020B0604020202020204" pitchFamily="34" charset="0"/>
              <a:buChar char="•"/>
            </a:pPr>
            <a:endParaRPr lang="en-US" dirty="0"/>
          </a:p>
        </p:txBody>
      </p:sp>
      <p:sp>
        <p:nvSpPr>
          <p:cNvPr id="12"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7085"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p:cNvGrpSpPr/>
          <p:nvPr/>
        </p:nvGrpSpPr>
        <p:grpSpPr>
          <a:xfrm>
            <a:off x="3643117" y="-2"/>
            <a:ext cx="5500883" cy="5654940"/>
            <a:chOff x="4725024" y="-2"/>
            <a:chExt cx="4418976" cy="5654940"/>
          </a:xfrm>
        </p:grpSpPr>
        <p:pic>
          <p:nvPicPr>
            <p:cNvPr id="5" name="Picture 4">
              <a:extLst>
                <a:ext uri="{FF2B5EF4-FFF2-40B4-BE49-F238E27FC236}">
                  <a16:creationId xmlns:a16="http://schemas.microsoft.com/office/drawing/2014/main" id="{810D96FF-0A8C-4356-B5D4-C6A0ABF88C91}"/>
                </a:ext>
              </a:extLst>
            </p:cNvPr>
            <p:cNvPicPr>
              <a:picLocks noChangeAspect="1"/>
            </p:cNvPicPr>
            <p:nvPr/>
          </p:nvPicPr>
          <p:blipFill rotWithShape="1">
            <a:blip r:embed="rId2"/>
            <a:srcRect l="11346" r="16721" b="1"/>
            <a:stretch/>
          </p:blipFill>
          <p:spPr>
            <a:xfrm>
              <a:off x="5062606" y="-2"/>
              <a:ext cx="4081394"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7" name="Picture 6">
              <a:extLst>
                <a:ext uri="{FF2B5EF4-FFF2-40B4-BE49-F238E27FC236}">
                  <a16:creationId xmlns:a16="http://schemas.microsoft.com/office/drawing/2014/main" id="{9F1A66A9-45DB-474F-AEEB-5CF1F9936C6E}"/>
                </a:ext>
              </a:extLst>
            </p:cNvPr>
            <p:cNvPicPr>
              <a:picLocks noChangeAspect="1"/>
            </p:cNvPicPr>
            <p:nvPr/>
          </p:nvPicPr>
          <p:blipFill>
            <a:blip r:embed="rId3"/>
            <a:stretch>
              <a:fillRect/>
            </a:stretch>
          </p:blipFill>
          <p:spPr>
            <a:xfrm>
              <a:off x="4725024" y="1019730"/>
              <a:ext cx="1473292" cy="1778568"/>
            </a:xfrm>
            <a:prstGeom prst="rect">
              <a:avLst/>
            </a:prstGeom>
          </p:spPr>
        </p:pic>
        <p:pic>
          <p:nvPicPr>
            <p:cNvPr id="9" name="Picture 8">
              <a:extLst>
                <a:ext uri="{FF2B5EF4-FFF2-40B4-BE49-F238E27FC236}">
                  <a16:creationId xmlns:a16="http://schemas.microsoft.com/office/drawing/2014/main" id="{C21D88EE-1C3A-464E-8D96-7900B4907F81}"/>
                </a:ext>
              </a:extLst>
            </p:cNvPr>
            <p:cNvPicPr>
              <a:picLocks noChangeAspect="1"/>
            </p:cNvPicPr>
            <p:nvPr/>
          </p:nvPicPr>
          <p:blipFill>
            <a:blip r:embed="rId4"/>
            <a:stretch>
              <a:fillRect/>
            </a:stretch>
          </p:blipFill>
          <p:spPr>
            <a:xfrm>
              <a:off x="5860733" y="278937"/>
              <a:ext cx="2359620" cy="2042337"/>
            </a:xfrm>
            <a:prstGeom prst="rect">
              <a:avLst/>
            </a:prstGeom>
          </p:spPr>
        </p:pic>
      </p:grpSp>
    </p:spTree>
    <p:extLst>
      <p:ext uri="{BB962C8B-B14F-4D97-AF65-F5344CB8AC3E}">
        <p14:creationId xmlns:p14="http://schemas.microsoft.com/office/powerpoint/2010/main" val="68272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_0006.jp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122366" y="0"/>
            <a:ext cx="4876800" cy="3727704"/>
          </a:xfrm>
          <a:prstGeom prst="rect">
            <a:avLst/>
          </a:prstGeom>
        </p:spPr>
      </p:pic>
      <p:pic>
        <p:nvPicPr>
          <p:cNvPr id="5" name="Picture 4" descr="BRM_P25_at_Silverstone_Classic_2011.jp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122366" y="3648325"/>
            <a:ext cx="4498191" cy="2986877"/>
          </a:xfrm>
          <a:prstGeom prst="rect">
            <a:avLst/>
          </a:prstGeom>
        </p:spPr>
      </p:pic>
      <p:pic>
        <p:nvPicPr>
          <p:cNvPr id="6" name="Picture 5" descr="gettyimages-79666556-1024x1024.jp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89104" y="143419"/>
            <a:ext cx="3121152" cy="2642616"/>
          </a:xfrm>
          <a:prstGeom prst="rect">
            <a:avLst/>
          </a:prstGeom>
        </p:spPr>
      </p:pic>
      <p:pic>
        <p:nvPicPr>
          <p:cNvPr id="7" name="Picture 6" descr="Bourne_Motor_Racing.jpg"/>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67899" y="3000546"/>
            <a:ext cx="3122354" cy="3857454"/>
          </a:xfrm>
          <a:prstGeom prst="rect">
            <a:avLst/>
          </a:prstGeom>
        </p:spPr>
      </p:pic>
    </p:spTree>
    <p:extLst>
      <p:ext uri="{BB962C8B-B14F-4D97-AF65-F5344CB8AC3E}">
        <p14:creationId xmlns:p14="http://schemas.microsoft.com/office/powerpoint/2010/main" val="119169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099"/>
            <a:ext cx="8229600" cy="1143000"/>
          </a:xfrm>
          <a:solidFill>
            <a:srgbClr val="8000FF"/>
          </a:solidFill>
        </p:spPr>
        <p:txBody>
          <a:bodyPr>
            <a:noAutofit/>
          </a:bodyPr>
          <a:lstStyle/>
          <a:p>
            <a:r>
              <a:rPr lang="en-US" sz="7200" dirty="0">
                <a:latin typeface="Times New Roman"/>
                <a:cs typeface="Times New Roman"/>
              </a:rPr>
              <a:t>TURNER</a:t>
            </a:r>
          </a:p>
        </p:txBody>
      </p:sp>
      <p:pic>
        <p:nvPicPr>
          <p:cNvPr id="7" name="Content Placeholder 6"/>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835458" y="1526166"/>
            <a:ext cx="3180370" cy="1749081"/>
          </a:xfrm>
        </p:spPr>
      </p:pic>
      <p:sp>
        <p:nvSpPr>
          <p:cNvPr id="3" name="Rectangle 2"/>
          <p:cNvSpPr/>
          <p:nvPr/>
        </p:nvSpPr>
        <p:spPr>
          <a:xfrm>
            <a:off x="144835" y="1417637"/>
            <a:ext cx="5503668" cy="4524316"/>
          </a:xfrm>
          <a:prstGeom prst="rect">
            <a:avLst/>
          </a:prstGeom>
          <a:solidFill>
            <a:srgbClr val="D3ADFF"/>
          </a:solidFill>
        </p:spPr>
        <p:txBody>
          <a:bodyPr wrap="square">
            <a:spAutoFit/>
          </a:bodyPr>
          <a:lstStyle/>
          <a:p>
            <a:r>
              <a:rPr lang="en-US" dirty="0"/>
              <a:t>William Turner – 1775 -1851</a:t>
            </a:r>
          </a:p>
          <a:p>
            <a:r>
              <a:rPr lang="en-US" dirty="0"/>
              <a:t> </a:t>
            </a:r>
          </a:p>
          <a:p>
            <a:r>
              <a:rPr lang="en-US" dirty="0"/>
              <a:t>His full name is  Joseph Mallory William Turner</a:t>
            </a:r>
          </a:p>
          <a:p>
            <a:r>
              <a:rPr lang="en-US" dirty="0" smtClean="0"/>
              <a:t>Regarded </a:t>
            </a:r>
            <a:r>
              <a:rPr lang="en-US" dirty="0"/>
              <a:t>as one of the countries greatest artists, his legacy being 550 oil paintings, 2,000 water colours and 30,000 incomplete works</a:t>
            </a:r>
          </a:p>
          <a:p>
            <a:r>
              <a:rPr lang="en-US" dirty="0" smtClean="0"/>
              <a:t>He </a:t>
            </a:r>
            <a:r>
              <a:rPr lang="en-US" dirty="0"/>
              <a:t>is part of the Romantic era and and is renowned for his imaginative landscapes and turbulent sea </a:t>
            </a:r>
            <a:r>
              <a:rPr lang="en-US" dirty="0" err="1"/>
              <a:t>scapes</a:t>
            </a:r>
            <a:r>
              <a:rPr lang="en-US" dirty="0"/>
              <a:t> (example opposite). </a:t>
            </a:r>
          </a:p>
          <a:p>
            <a:r>
              <a:rPr lang="en-US" dirty="0" smtClean="0"/>
              <a:t>His </a:t>
            </a:r>
            <a:r>
              <a:rPr lang="en-US" dirty="0"/>
              <a:t>work is now seen as more traditional, however his influence on contemporary artists is still evident to this day. Remarkable given he died c.170 years ago.</a:t>
            </a:r>
          </a:p>
          <a:p>
            <a:r>
              <a:rPr lang="en-US" dirty="0" smtClean="0"/>
              <a:t>The </a:t>
            </a:r>
            <a:r>
              <a:rPr lang="en-US" dirty="0"/>
              <a:t>famous Turner Prize for visual arts which is hosted by the Tate Gallery in London is named in his </a:t>
            </a:r>
            <a:r>
              <a:rPr lang="en-US" dirty="0" err="1"/>
              <a:t>honour</a:t>
            </a:r>
            <a:r>
              <a:rPr lang="en-US" dirty="0"/>
              <a:t>.</a:t>
            </a:r>
          </a:p>
          <a:p>
            <a:r>
              <a:rPr lang="en-US" dirty="0" smtClean="0"/>
              <a:t>He </a:t>
            </a:r>
            <a:r>
              <a:rPr lang="en-US" dirty="0"/>
              <a:t>status as a great British artist is also marked by his burial in St Paul’s </a:t>
            </a:r>
            <a:r>
              <a:rPr lang="en-US" dirty="0" smtClean="0"/>
              <a:t>Cathedral</a:t>
            </a:r>
            <a:endParaRPr lang="en-US" dirty="0"/>
          </a:p>
        </p:txBody>
      </p:sp>
      <p:pic>
        <p:nvPicPr>
          <p:cNvPr id="5" name="Picture 2">
            <a:extLst>
              <a:ext uri="{FF2B5EF4-FFF2-40B4-BE49-F238E27FC236}">
                <a16:creationId xmlns:a16="http://schemas.microsoft.com/office/drawing/2014/main" id="{7462769F-7F87-254C-88DE-27C4A09C99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167" y="3704975"/>
            <a:ext cx="2891151" cy="293959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169103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78283" y="381663"/>
            <a:ext cx="6188765" cy="371325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2789" y="2798196"/>
            <a:ext cx="2894692" cy="3761630"/>
          </a:xfrm>
          <a:prstGeom prst="rect">
            <a:avLst/>
          </a:prstGeom>
        </p:spPr>
      </p:pic>
    </p:spTree>
    <p:extLst>
      <p:ext uri="{BB962C8B-B14F-4D97-AF65-F5344CB8AC3E}">
        <p14:creationId xmlns:p14="http://schemas.microsoft.com/office/powerpoint/2010/main" val="785311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557175" y="2677377"/>
            <a:ext cx="2438400" cy="24384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614"/>
            <a:ext cx="6416702" cy="4277801"/>
          </a:xfrm>
          <a:prstGeom prst="rect">
            <a:avLst/>
          </a:prstGeom>
        </p:spPr>
      </p:pic>
    </p:spTree>
    <p:extLst>
      <p:ext uri="{BB962C8B-B14F-4D97-AF65-F5344CB8AC3E}">
        <p14:creationId xmlns:p14="http://schemas.microsoft.com/office/powerpoint/2010/main" val="443372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8000"/>
          </a:solidFill>
        </p:spPr>
        <p:txBody>
          <a:bodyPr>
            <a:noAutofit/>
          </a:bodyPr>
          <a:lstStyle/>
          <a:p>
            <a:r>
              <a:rPr lang="en-US" sz="9600" dirty="0">
                <a:latin typeface="Times New Roman"/>
                <a:cs typeface="Times New Roman"/>
              </a:rPr>
              <a:t>GALILEO</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220689" y="1834139"/>
            <a:ext cx="3844906" cy="2114550"/>
          </a:xfrm>
        </p:spPr>
      </p:pic>
      <p:pic>
        <p:nvPicPr>
          <p:cNvPr id="3" name="Picture 2" descr="Screen Shot 2020-09-20 at 10.24.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018" y="4542919"/>
            <a:ext cx="1727200" cy="2120900"/>
          </a:xfrm>
          <a:prstGeom prst="rect">
            <a:avLst/>
          </a:prstGeom>
        </p:spPr>
      </p:pic>
      <p:pic>
        <p:nvPicPr>
          <p:cNvPr id="5" name="Picture 4" descr="Screen Shot 2020-09-20 at 10.24.2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590" y="4154692"/>
            <a:ext cx="5092700" cy="2184400"/>
          </a:xfrm>
          <a:prstGeom prst="rect">
            <a:avLst/>
          </a:prstGeom>
        </p:spPr>
      </p:pic>
    </p:spTree>
    <p:extLst>
      <p:ext uri="{BB962C8B-B14F-4D97-AF65-F5344CB8AC3E}">
        <p14:creationId xmlns:p14="http://schemas.microsoft.com/office/powerpoint/2010/main" val="3556359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4009292" cy="3110658"/>
          </a:xfrm>
          <a:prstGeom prst="rect">
            <a:avLst/>
          </a:prstGeom>
        </p:spPr>
      </p:pic>
      <p:pic>
        <p:nvPicPr>
          <p:cNvPr id="5" name="Picture 4"/>
          <p:cNvPicPr>
            <a:picLocks noChangeAspect="1"/>
          </p:cNvPicPr>
          <p:nvPr/>
        </p:nvPicPr>
        <p:blipFill rotWithShape="1">
          <a:blip r:embed="rId3"/>
          <a:srcRect t="17751" b="19052"/>
          <a:stretch/>
        </p:blipFill>
        <p:spPr>
          <a:xfrm>
            <a:off x="4337171" y="250579"/>
            <a:ext cx="4230932" cy="2989385"/>
          </a:xfrm>
          <a:prstGeom prst="rect">
            <a:avLst/>
          </a:prstGeom>
        </p:spPr>
      </p:pic>
      <p:pic>
        <p:nvPicPr>
          <p:cNvPr id="6" name="Picture 5"/>
          <p:cNvPicPr>
            <a:picLocks noChangeAspect="1"/>
          </p:cNvPicPr>
          <p:nvPr/>
        </p:nvPicPr>
        <p:blipFill>
          <a:blip r:embed="rId4"/>
          <a:stretch>
            <a:fillRect/>
          </a:stretch>
        </p:blipFill>
        <p:spPr>
          <a:xfrm>
            <a:off x="537430" y="3556487"/>
            <a:ext cx="2768478" cy="3257033"/>
          </a:xfrm>
          <a:prstGeom prst="rect">
            <a:avLst/>
          </a:prstGeom>
        </p:spPr>
      </p:pic>
      <p:pic>
        <p:nvPicPr>
          <p:cNvPr id="7" name="Picture 6"/>
          <p:cNvPicPr>
            <a:picLocks noChangeAspect="1"/>
          </p:cNvPicPr>
          <p:nvPr/>
        </p:nvPicPr>
        <p:blipFill rotWithShape="1">
          <a:blip r:embed="rId5"/>
          <a:srcRect b="7446"/>
          <a:stretch/>
        </p:blipFill>
        <p:spPr>
          <a:xfrm>
            <a:off x="5023516" y="3436433"/>
            <a:ext cx="3544587" cy="3497140"/>
          </a:xfrm>
          <a:prstGeom prst="rect">
            <a:avLst/>
          </a:prstGeom>
        </p:spPr>
      </p:pic>
    </p:spTree>
    <p:extLst>
      <p:ext uri="{BB962C8B-B14F-4D97-AF65-F5344CB8AC3E}">
        <p14:creationId xmlns:p14="http://schemas.microsoft.com/office/powerpoint/2010/main" val="513507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80FF"/>
          </a:solidFill>
        </p:spPr>
        <p:txBody>
          <a:bodyPr>
            <a:noAutofit/>
          </a:bodyPr>
          <a:lstStyle/>
          <a:p>
            <a:r>
              <a:rPr lang="en-US" sz="8000" dirty="0" smtClean="0">
                <a:latin typeface="Times New Roman"/>
                <a:cs typeface="Times New Roman"/>
              </a:rPr>
              <a:t>WARWICK</a:t>
            </a:r>
            <a:endParaRPr lang="en-US" sz="8000" dirty="0">
              <a:latin typeface="Times New Roman"/>
              <a:cs typeface="Times New Roman"/>
            </a:endParaRP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5694008" y="1600201"/>
            <a:ext cx="2992791" cy="1645920"/>
          </a:xfrm>
        </p:spPr>
      </p:pic>
      <p:sp>
        <p:nvSpPr>
          <p:cNvPr id="3" name="Rectangle 2"/>
          <p:cNvSpPr/>
          <p:nvPr/>
        </p:nvSpPr>
        <p:spPr>
          <a:xfrm>
            <a:off x="457200" y="1600201"/>
            <a:ext cx="4572000" cy="3139321"/>
          </a:xfrm>
          <a:prstGeom prst="rect">
            <a:avLst/>
          </a:prstGeom>
          <a:solidFill>
            <a:schemeClr val="accent5">
              <a:lumMod val="60000"/>
              <a:lumOff val="40000"/>
            </a:schemeClr>
          </a:solidFill>
        </p:spPr>
        <p:txBody>
          <a:bodyPr>
            <a:spAutoFit/>
          </a:bodyPr>
          <a:lstStyle/>
          <a:p>
            <a:r>
              <a:rPr lang="en-GB" b="1" dirty="0"/>
              <a:t>Why Warwick?</a:t>
            </a:r>
            <a:endParaRPr lang="en-GB" dirty="0"/>
          </a:p>
          <a:p>
            <a:r>
              <a:rPr lang="en-US" dirty="0"/>
              <a:t>Warwick Davis is an English actor, television presenter, writer, director, producer and comedian. He lives locally in Peterborough and was born with </a:t>
            </a:r>
            <a:r>
              <a:rPr lang="en-US" dirty="0" err="1"/>
              <a:t>Spondyloepiphyseal</a:t>
            </a:r>
            <a:r>
              <a:rPr lang="en-US" dirty="0"/>
              <a:t> dysplasia </a:t>
            </a:r>
            <a:r>
              <a:rPr lang="en-US" dirty="0" err="1"/>
              <a:t>congenita</a:t>
            </a:r>
            <a:r>
              <a:rPr lang="en-US" dirty="0"/>
              <a:t>, an extremely rare form of dwarfism. He runs the charity Little People UK which gives hope to all young people with dwarfism.</a:t>
            </a:r>
            <a:endParaRPr lang="en-GB" dirty="0"/>
          </a:p>
          <a:p>
            <a:r>
              <a:rPr lang="en-US" b="1" dirty="0"/>
              <a:t> </a:t>
            </a:r>
            <a:endParaRPr lang="en-GB" dirty="0"/>
          </a:p>
          <a:p>
            <a:r>
              <a:rPr lang="en-US" b="1" dirty="0"/>
              <a:t>Warwick Image:</a:t>
            </a:r>
            <a:endParaRPr lang="en-GB" dirty="0"/>
          </a:p>
        </p:txBody>
      </p:sp>
      <p:pic>
        <p:nvPicPr>
          <p:cNvPr id="5" name="Content Placeholder 9"/>
          <p:cNvPicPr/>
          <p:nvPr/>
        </p:nvPicPr>
        <p:blipFill>
          <a:blip r:embed="rId3"/>
          <a:stretch>
            <a:fillRect/>
          </a:stretch>
        </p:blipFill>
        <p:spPr>
          <a:xfrm>
            <a:off x="5694007" y="3651466"/>
            <a:ext cx="1759341" cy="2497758"/>
          </a:xfrm>
          <a:prstGeom prst="rect">
            <a:avLst/>
          </a:prstGeom>
        </p:spPr>
      </p:pic>
    </p:spTree>
    <p:extLst>
      <p:ext uri="{BB962C8B-B14F-4D97-AF65-F5344CB8AC3E}">
        <p14:creationId xmlns:p14="http://schemas.microsoft.com/office/powerpoint/2010/main" val="792111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304" y="1016000"/>
            <a:ext cx="7158273" cy="5595938"/>
          </a:xfrm>
          <a:gradFill flip="none" rotWithShape="1">
            <a:gsLst>
              <a:gs pos="30000">
                <a:srgbClr val="FF079B"/>
              </a:gs>
              <a:gs pos="96000">
                <a:srgbClr val="FFFFFF"/>
              </a:gs>
            </a:gsLst>
            <a:path path="circle">
              <a:fillToRect l="50000" t="50000" r="50000" b="50000"/>
            </a:path>
            <a:tileRect/>
          </a:gradFill>
        </p:spPr>
        <p:txBody>
          <a:bodyPr vert="horz" lIns="91440" tIns="45720" rIns="91440" bIns="45720" rtlCol="0" anchor="t">
            <a:normAutofit fontScale="92500" lnSpcReduction="10000"/>
          </a:bodyPr>
          <a:lstStyle/>
          <a:p>
            <a:pPr algn="ctr"/>
            <a:r>
              <a:rPr lang="en-US" sz="5400" b="1" dirty="0" smtClean="0">
                <a:latin typeface="Calibri"/>
                <a:cs typeface="Calibri"/>
              </a:rPr>
              <a:t>TASK:</a:t>
            </a:r>
            <a:endParaRPr lang="en-US" sz="5400" b="1" dirty="0">
              <a:latin typeface="Calibri"/>
              <a:cs typeface="Calibri"/>
            </a:endParaRPr>
          </a:p>
          <a:p>
            <a:pPr algn="ctr"/>
            <a:r>
              <a:rPr lang="en-US" sz="5400" b="1" dirty="0" smtClean="0">
                <a:latin typeface="Calibri"/>
                <a:cs typeface="Calibri"/>
              </a:rPr>
              <a:t>TO DESIGN A MASCOT/CHARACTER </a:t>
            </a:r>
          </a:p>
          <a:p>
            <a:pPr algn="ctr"/>
            <a:r>
              <a:rPr lang="en-US" sz="5400" b="1" dirty="0" smtClean="0">
                <a:latin typeface="Calibri"/>
                <a:cs typeface="Calibri"/>
              </a:rPr>
              <a:t>FOR YOUR HOUSE</a:t>
            </a:r>
          </a:p>
          <a:p>
            <a:pPr algn="ctr"/>
            <a:r>
              <a:rPr lang="en-US" sz="5400" b="1" dirty="0" smtClean="0">
                <a:latin typeface="Calibri"/>
                <a:cs typeface="Calibri"/>
              </a:rPr>
              <a:t>A4 max using the House colour mostly ie Hereward is red </a:t>
            </a:r>
          </a:p>
          <a:p>
            <a:pPr algn="ctr"/>
            <a:endParaRPr lang="en-US" sz="5400" b="1" dirty="0" smtClean="0">
              <a:latin typeface="Calibri"/>
              <a:cs typeface="Calibri"/>
            </a:endParaRPr>
          </a:p>
          <a:p>
            <a:pPr algn="ctr"/>
            <a:endParaRPr lang="en-US" sz="4300" b="1" dirty="0">
              <a:latin typeface="Calibri"/>
              <a:cs typeface="Calibri"/>
            </a:endParaRPr>
          </a:p>
        </p:txBody>
      </p:sp>
    </p:spTree>
    <p:extLst>
      <p:ext uri="{BB962C8B-B14F-4D97-AF65-F5344CB8AC3E}">
        <p14:creationId xmlns:p14="http://schemas.microsoft.com/office/powerpoint/2010/main" val="11423305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600" y="1540650"/>
            <a:ext cx="7162800" cy="40767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000" y="1358050"/>
            <a:ext cx="7874000" cy="5041900"/>
          </a:xfrm>
          <a:prstGeom prst="rect">
            <a:avLst/>
          </a:prstGeom>
        </p:spPr>
      </p:pic>
      <p:sp>
        <p:nvSpPr>
          <p:cNvPr id="14" name="TextBox 13"/>
          <p:cNvSpPr txBox="1"/>
          <p:nvPr/>
        </p:nvSpPr>
        <p:spPr>
          <a:xfrm>
            <a:off x="982980" y="183258"/>
            <a:ext cx="7783830" cy="923330"/>
          </a:xfrm>
          <a:prstGeom prst="rect">
            <a:avLst/>
          </a:prstGeom>
          <a:solidFill>
            <a:srgbClr val="FF079B"/>
          </a:solidFill>
        </p:spPr>
        <p:txBody>
          <a:bodyPr wrap="square" rtlCol="0">
            <a:spAutoFit/>
          </a:bodyPr>
          <a:lstStyle/>
          <a:p>
            <a:r>
              <a:rPr lang="en-GB" sz="5400" b="1" dirty="0" smtClean="0"/>
              <a:t>WHAT IS A MASCOT?</a:t>
            </a:r>
            <a:endParaRPr lang="en-GB" sz="5400" b="1" dirty="0"/>
          </a:p>
        </p:txBody>
      </p:sp>
    </p:spTree>
    <p:extLst>
      <p:ext uri="{BB962C8B-B14F-4D97-AF65-F5344CB8AC3E}">
        <p14:creationId xmlns:p14="http://schemas.microsoft.com/office/powerpoint/2010/main" val="2146190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9144000" cy="5175849"/>
          </a:xfrm>
          <a:prstGeom prst="rect">
            <a:avLst/>
          </a:prstGeom>
        </p:spPr>
      </p:pic>
    </p:spTree>
    <p:extLst>
      <p:ext uri="{BB962C8B-B14F-4D97-AF65-F5344CB8AC3E}">
        <p14:creationId xmlns:p14="http://schemas.microsoft.com/office/powerpoint/2010/main" val="3681547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5180"/>
            <a:ext cx="9144000" cy="6096000"/>
          </a:xfrm>
          <a:prstGeom prst="rect">
            <a:avLst/>
          </a:prstGeom>
        </p:spPr>
      </p:pic>
    </p:spTree>
    <p:extLst>
      <p:ext uri="{BB962C8B-B14F-4D97-AF65-F5344CB8AC3E}">
        <p14:creationId xmlns:p14="http://schemas.microsoft.com/office/powerpoint/2010/main" val="1140101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255" y="725235"/>
            <a:ext cx="7296150" cy="5467350"/>
          </a:xfrm>
          <a:prstGeom prst="rect">
            <a:avLst/>
          </a:prstGeom>
        </p:spPr>
      </p:pic>
    </p:spTree>
    <p:extLst>
      <p:ext uri="{BB962C8B-B14F-4D97-AF65-F5344CB8AC3E}">
        <p14:creationId xmlns:p14="http://schemas.microsoft.com/office/powerpoint/2010/main" val="3260882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274638"/>
            <a:ext cx="9144000" cy="6100763"/>
          </a:xfrm>
          <a:prstGeom prst="rect">
            <a:avLst/>
          </a:prstGeom>
        </p:spPr>
      </p:pic>
    </p:spTree>
    <p:extLst>
      <p:ext uri="{BB962C8B-B14F-4D97-AF65-F5344CB8AC3E}">
        <p14:creationId xmlns:p14="http://schemas.microsoft.com/office/powerpoint/2010/main" val="630921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55951" y="148590"/>
            <a:ext cx="4490619" cy="6226162"/>
          </a:xfrm>
          <a:prstGeom prst="rect">
            <a:avLst/>
          </a:prstGeom>
        </p:spPr>
      </p:pic>
    </p:spTree>
    <p:extLst>
      <p:ext uri="{BB962C8B-B14F-4D97-AF65-F5344CB8AC3E}">
        <p14:creationId xmlns:p14="http://schemas.microsoft.com/office/powerpoint/2010/main" val="28212918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bcc5785b-ef92-452d-9623-c8a403bfcc9f">
      <UserInfo>
        <DisplayName>CoussellL</DisplayName>
        <AccountId>46</AccountId>
        <AccountType/>
      </UserInfo>
      <UserInfo>
        <DisplayName>RoffeA</DisplayName>
        <AccountId>47</AccountId>
        <AccountType/>
      </UserInfo>
      <UserInfo>
        <DisplayName>SinclairB</DisplayName>
        <AccountId>43</AccountId>
        <AccountType/>
      </UserInfo>
      <UserInfo>
        <DisplayName>FiskT</DisplayName>
        <AccountId>38</AccountId>
        <AccountType/>
      </UserInfo>
      <UserInfo>
        <DisplayName>SauntsonH</DisplayName>
        <AccountId>42</AccountId>
        <AccountType/>
      </UserInfo>
      <UserInfo>
        <DisplayName>RileyA</DisplayName>
        <AccountId>39</AccountId>
        <AccountType/>
      </UserInfo>
      <UserInfo>
        <DisplayName>AngellA</DisplayName>
        <AccountId>40</AccountId>
        <AccountType/>
      </UserInfo>
      <UserInfo>
        <DisplayName>LandersS</DisplayName>
        <AccountId>41</AccountId>
        <AccountType/>
      </UserInfo>
      <UserInfo>
        <DisplayName>DilleyE</DisplayName>
        <AccountId>11</AccountId>
        <AccountType/>
      </UserInfo>
      <UserInfo>
        <DisplayName>HuntK</DisplayName>
        <AccountId>8</AccountId>
        <AccountType/>
      </UserInfo>
      <UserInfo>
        <DisplayName>DewhurstK</DisplayName>
        <AccountId>36</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92FBBA7AC51A4989326A90E88DACCC" ma:contentTypeVersion="1" ma:contentTypeDescription="Create a new document." ma:contentTypeScope="" ma:versionID="759069ad7139fd0e6833510ee695b52b">
  <xsd:schema xmlns:xsd="http://www.w3.org/2001/XMLSchema" xmlns:xs="http://www.w3.org/2001/XMLSchema" xmlns:p="http://schemas.microsoft.com/office/2006/metadata/properties" xmlns:ns3="bcc5785b-ef92-452d-9623-c8a403bfcc9f" targetNamespace="http://schemas.microsoft.com/office/2006/metadata/properties" ma:root="true" ma:fieldsID="3be2094daefe261379f9171cc38163ea" ns3:_="">
    <xsd:import namespace="bcc5785b-ef92-452d-9623-c8a403bfcc9f"/>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c5785b-ef92-452d-9623-c8a403bfcc9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E36B91-663B-4510-A288-7BA7B72C036A}">
  <ds:schemaRefs>
    <ds:schemaRef ds:uri="http://schemas.microsoft.com/sharepoint/v3/contenttype/forms"/>
  </ds:schemaRefs>
</ds:datastoreItem>
</file>

<file path=customXml/itemProps2.xml><?xml version="1.0" encoding="utf-8"?>
<ds:datastoreItem xmlns:ds="http://schemas.openxmlformats.org/officeDocument/2006/customXml" ds:itemID="{271CA47C-7BC4-4DEA-9C51-D3DCE3EEF6EF}">
  <ds:schemaRefs>
    <ds:schemaRef ds:uri="http://schemas.microsoft.com/office/infopath/2007/PartnerControls"/>
    <ds:schemaRef ds:uri="http://schemas.microsoft.com/office/2006/documentManagement/types"/>
    <ds:schemaRef ds:uri="bcc5785b-ef92-452d-9623-c8a403bfcc9f"/>
    <ds:schemaRef ds:uri="http://schemas.microsoft.com/office/2006/metadata/properties"/>
    <ds:schemaRef ds:uri="http://purl.org/dc/terms/"/>
    <ds:schemaRef ds:uri="http://www.w3.org/XML/1998/namespace"/>
    <ds:schemaRef ds:uri="http://purl.org/dc/elements/1.1/"/>
    <ds:schemaRef ds:uri="http://purl.org/dc/dcmitype/"/>
    <ds:schemaRef ds:uri="http://schemas.openxmlformats.org/package/2006/metadata/core-properties"/>
  </ds:schemaRefs>
</ds:datastoreItem>
</file>

<file path=customXml/itemProps3.xml><?xml version="1.0" encoding="utf-8"?>
<ds:datastoreItem xmlns:ds="http://schemas.openxmlformats.org/officeDocument/2006/customXml" ds:itemID="{73C0EEA8-39C7-4B35-8412-4CA25230C5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c5785b-ef92-452d-9623-c8a403bfcc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198</TotalTime>
  <Words>431</Words>
  <Application>Microsoft Office PowerPoint</Application>
  <PresentationFormat>On-screen Show (4:3)</PresentationFormat>
  <Paragraphs>52</Paragraphs>
  <Slides>27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Times New Roman</vt:lpstr>
      <vt:lpstr>Office Theme</vt:lpstr>
      <vt:lpstr>FANCY DOING SOME DRAWING AND  CREATING CHARACTERS?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I HAND IT IN?</vt:lpstr>
      <vt:lpstr>HEREWARD</vt:lpstr>
      <vt:lpstr>PowerPoint Presentation</vt:lpstr>
      <vt:lpstr>PowerPoint Presentation</vt:lpstr>
      <vt:lpstr>KELLER</vt:lpstr>
      <vt:lpstr>PowerPoint Presentation</vt:lpstr>
      <vt:lpstr>PowerPoint Presentation</vt:lpstr>
      <vt:lpstr>MAYS</vt:lpstr>
      <vt:lpstr>In Mays House we strive to be like a SUPERHERO….</vt:lpstr>
      <vt:lpstr>PowerPoint Presentation</vt:lpstr>
      <vt:lpstr>TURNER</vt:lpstr>
      <vt:lpstr>PowerPoint Presentation</vt:lpstr>
      <vt:lpstr>PowerPoint Presentation</vt:lpstr>
      <vt:lpstr>GALILEO</vt:lpstr>
      <vt:lpstr>PowerPoint Presentation</vt:lpstr>
      <vt:lpstr>WARWICK</vt:lpstr>
    </vt:vector>
  </TitlesOfParts>
  <Company>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Lucie Lawson</dc:creator>
  <cp:lastModifiedBy>LawsonL</cp:lastModifiedBy>
  <cp:revision>57</cp:revision>
  <dcterms:created xsi:type="dcterms:W3CDTF">2014-10-15T10:16:55Z</dcterms:created>
  <dcterms:modified xsi:type="dcterms:W3CDTF">2020-09-23T08:35:36Z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0x010100C892FBBA7AC51A4989326A90E88DACCC</vt:lpwstr>
  </property>
  <property fmtid="{D5CDD505-2E9C-101B-9397-08002B2CF9AE}" pid="3" name="IsMyDocuments">
    <vt:bool>true</vt:bool>
  </property>
</Properties>
</file>